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5"/>
  </p:notesMasterIdLst>
  <p:handoutMasterIdLst>
    <p:handoutMasterId r:id="rId96"/>
  </p:handoutMasterIdLst>
  <p:sldIdLst>
    <p:sldId id="669" r:id="rId2"/>
    <p:sldId id="754" r:id="rId3"/>
    <p:sldId id="861" r:id="rId4"/>
    <p:sldId id="862" r:id="rId5"/>
    <p:sldId id="863" r:id="rId6"/>
    <p:sldId id="753" r:id="rId7"/>
    <p:sldId id="674" r:id="rId8"/>
    <p:sldId id="675" r:id="rId9"/>
    <p:sldId id="676" r:id="rId10"/>
    <p:sldId id="677" r:id="rId11"/>
    <p:sldId id="678" r:id="rId12"/>
    <p:sldId id="824" r:id="rId13"/>
    <p:sldId id="832" r:id="rId14"/>
    <p:sldId id="826" r:id="rId15"/>
    <p:sldId id="833" r:id="rId16"/>
    <p:sldId id="827" r:id="rId17"/>
    <p:sldId id="828" r:id="rId18"/>
    <p:sldId id="829" r:id="rId19"/>
    <p:sldId id="834" r:id="rId20"/>
    <p:sldId id="865" r:id="rId21"/>
    <p:sldId id="831" r:id="rId22"/>
    <p:sldId id="679" r:id="rId23"/>
    <p:sldId id="836" r:id="rId24"/>
    <p:sldId id="837" r:id="rId25"/>
    <p:sldId id="838" r:id="rId26"/>
    <p:sldId id="839" r:id="rId27"/>
    <p:sldId id="840" r:id="rId28"/>
    <p:sldId id="841" r:id="rId29"/>
    <p:sldId id="842" r:id="rId30"/>
    <p:sldId id="844" r:id="rId31"/>
    <p:sldId id="847" r:id="rId32"/>
    <p:sldId id="848" r:id="rId33"/>
    <p:sldId id="849" r:id="rId34"/>
    <p:sldId id="850" r:id="rId35"/>
    <p:sldId id="851" r:id="rId36"/>
    <p:sldId id="852" r:id="rId37"/>
    <p:sldId id="853" r:id="rId38"/>
    <p:sldId id="854" r:id="rId39"/>
    <p:sldId id="855" r:id="rId40"/>
    <p:sldId id="856" r:id="rId41"/>
    <p:sldId id="868" r:id="rId42"/>
    <p:sldId id="870" r:id="rId43"/>
    <p:sldId id="871" r:id="rId44"/>
    <p:sldId id="872" r:id="rId45"/>
    <p:sldId id="873" r:id="rId46"/>
    <p:sldId id="874" r:id="rId47"/>
    <p:sldId id="875" r:id="rId48"/>
    <p:sldId id="876" r:id="rId49"/>
    <p:sldId id="877" r:id="rId50"/>
    <p:sldId id="878" r:id="rId51"/>
    <p:sldId id="887" r:id="rId52"/>
    <p:sldId id="888" r:id="rId53"/>
    <p:sldId id="880" r:id="rId54"/>
    <p:sldId id="886" r:id="rId55"/>
    <p:sldId id="881" r:id="rId56"/>
    <p:sldId id="882" r:id="rId57"/>
    <p:sldId id="883" r:id="rId58"/>
    <p:sldId id="884" r:id="rId59"/>
    <p:sldId id="885" r:id="rId60"/>
    <p:sldId id="858" r:id="rId61"/>
    <p:sldId id="859" r:id="rId62"/>
    <p:sldId id="891" r:id="rId63"/>
    <p:sldId id="892" r:id="rId64"/>
    <p:sldId id="893" r:id="rId65"/>
    <p:sldId id="894" r:id="rId66"/>
    <p:sldId id="897" r:id="rId67"/>
    <p:sldId id="895" r:id="rId68"/>
    <p:sldId id="896" r:id="rId69"/>
    <p:sldId id="843" r:id="rId70"/>
    <p:sldId id="795" r:id="rId71"/>
    <p:sldId id="796" r:id="rId72"/>
    <p:sldId id="797" r:id="rId73"/>
    <p:sldId id="798" r:id="rId74"/>
    <p:sldId id="799" r:id="rId75"/>
    <p:sldId id="800" r:id="rId76"/>
    <p:sldId id="801" r:id="rId77"/>
    <p:sldId id="802" r:id="rId78"/>
    <p:sldId id="803" r:id="rId79"/>
    <p:sldId id="804" r:id="rId80"/>
    <p:sldId id="805" r:id="rId81"/>
    <p:sldId id="867" r:id="rId82"/>
    <p:sldId id="807" r:id="rId83"/>
    <p:sldId id="808" r:id="rId84"/>
    <p:sldId id="809" r:id="rId85"/>
    <p:sldId id="810" r:id="rId86"/>
    <p:sldId id="811" r:id="rId87"/>
    <p:sldId id="812" r:id="rId88"/>
    <p:sldId id="813" r:id="rId89"/>
    <p:sldId id="814" r:id="rId90"/>
    <p:sldId id="815" r:id="rId91"/>
    <p:sldId id="889" r:id="rId92"/>
    <p:sldId id="890" r:id="rId93"/>
    <p:sldId id="835" r:id="rId9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2432" y="-1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notesMaster" Target="notesMasters/notesMaster1.xml"/><Relationship Id="rId96" Type="http://schemas.openxmlformats.org/officeDocument/2006/relationships/handoutMaster" Target="handoutMasters/handoutMaster1.xml"/><Relationship Id="rId97" Type="http://schemas.openxmlformats.org/officeDocument/2006/relationships/printerSettings" Target="printerSettings/printerSettings1.bin"/><Relationship Id="rId98" Type="http://schemas.openxmlformats.org/officeDocument/2006/relationships/presProps" Target="presProps.xml"/><Relationship Id="rId9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theme" Target="theme/theme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37DA39-492A-4C49-90F0-F381F75384E0}" type="slidenum">
              <a:rPr lang="en-US"/>
              <a:pPr/>
              <a:t>2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91E87BC-B75B-420F-98DE-C19EACD1DA0D}" type="slidenum">
              <a:rPr lang="en-GB" smtClean="0"/>
              <a:pPr defTabSz="963613"/>
              <a:t>85</a:t>
            </a:fld>
            <a:endParaRPr lang="en-GB" smtClean="0"/>
          </a:p>
        </p:txBody>
      </p:sp>
      <p:sp>
        <p:nvSpPr>
          <p:cNvPr id="11161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162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CB03AEF-385D-486F-8443-582D3770FCA0}" type="slidenum">
              <a:rPr lang="en-GB" smtClean="0"/>
              <a:pPr defTabSz="963613"/>
              <a:t>86</a:t>
            </a:fld>
            <a:endParaRPr lang="en-GB" smtClean="0"/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26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88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79A913F-144C-4EC5-868B-DC0A768C4373}" type="slidenum">
              <a:rPr lang="en-GB" smtClean="0"/>
              <a:pPr defTabSz="963613"/>
              <a:t>89</a:t>
            </a:fld>
            <a:endParaRPr lang="en-GB" smtClean="0"/>
          </a:p>
        </p:txBody>
      </p:sp>
      <p:sp>
        <p:nvSpPr>
          <p:cNvPr id="11571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33</a:t>
            </a:fld>
            <a:endParaRPr lang="en-US" smtClean="0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35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73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77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1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2.jpe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openxmlformats.org/officeDocument/2006/relationships/image" Target="../media/image16.jpg"/><Relationship Id="rId13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jpe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jp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8.gif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Monday, January 26,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2015</a:t>
            </a:r>
            <a:endParaRPr lang="en-US" sz="2000" b="0" kern="0" dirty="0" smtClean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Session 1: Introduction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42252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-56755"/>
            <a:ext cx="11658601" cy="691475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724400" y="2286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810000" y="914400"/>
            <a:ext cx="4800600" cy="838200"/>
          </a:xfrm>
          <a:prstGeom prst="rect">
            <a:avLst/>
          </a:prstGeom>
        </p:spPr>
        <p:txBody>
          <a:bodyPr/>
          <a:lstStyle/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Count and normalize!</a:t>
            </a: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(Three Gorges Dam)</a:t>
            </a:r>
          </a:p>
        </p:txBody>
      </p:sp>
    </p:spTree>
    <p:extLst>
      <p:ext uri="{BB962C8B-B14F-4D97-AF65-F5344CB8AC3E}">
        <p14:creationId xmlns:p14="http://schemas.microsoft.com/office/powerpoint/2010/main" val="31306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81400" y="1219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81200" y="228600"/>
            <a:ext cx="5257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80px-Helkivad_ööpilved_Kuresoo_koha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" y="-31909"/>
            <a:ext cx="10363200" cy="6889909"/>
          </a:xfrm>
          <a:prstGeom prst="rect">
            <a:avLst/>
          </a:prstGeom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76200" y="40386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Infrastructure for big data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35814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Why big data?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</a:t>
            </a:r>
            <a:r>
              <a:rPr lang="en-US" sz="1000" b="0" dirty="0" err="1" smtClean="0"/>
              <a:t>Noctilucent</a:t>
            </a:r>
            <a:r>
              <a:rPr lang="en-US" sz="1000" b="0" dirty="0" smtClean="0"/>
              <a:t> cloud)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59604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952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/>
              <a:t>Course </a:t>
            </a:r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</a:t>
            </a:r>
            <a:r>
              <a:rPr lang="en-US" sz="1000" b="0" dirty="0">
                <a:solidFill>
                  <a:srgbClr val="000000"/>
                </a:solidFill>
              </a:rPr>
              <a:t> </a:t>
            </a:r>
            <a:r>
              <a:rPr lang="en-US" sz="1000" b="0" dirty="0" smtClean="0">
                <a:solidFill>
                  <a:srgbClr val="000000"/>
                </a:solidFill>
              </a:rPr>
              <a:t>http</a:t>
            </a:r>
            <a:r>
              <a:rPr lang="en-US" sz="1000" b="0" dirty="0">
                <a:solidFill>
                  <a:srgbClr val="000000"/>
                </a:solidFill>
              </a:rPr>
              <a:t>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</a:t>
            </a:r>
            <a:r>
              <a:rPr lang="en-US" sz="1000" b="0" dirty="0" smtClean="0">
                <a:solidFill>
                  <a:srgbClr val="000000"/>
                </a:solidFill>
              </a:rPr>
              <a:t>/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Expectations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You’re </a:t>
            </a:r>
            <a:r>
              <a:rPr lang="en-US" i="1" u="sng" dirty="0" smtClean="0"/>
              <a:t>already</a:t>
            </a:r>
            <a:r>
              <a:rPr lang="en-US" dirty="0" smtClean="0"/>
              <a:t> a good</a:t>
            </a:r>
            <a:r>
              <a:rPr lang="en-US" dirty="0" smtClean="0"/>
              <a:t> </a:t>
            </a:r>
            <a:r>
              <a:rPr lang="en-US" dirty="0" smtClean="0"/>
              <a:t>Java </a:t>
            </a:r>
            <a:r>
              <a:rPr lang="en-US" dirty="0" smtClean="0"/>
              <a:t>programmer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 smtClean="0"/>
              <a:t>course </a:t>
            </a:r>
            <a:r>
              <a:rPr lang="en-US" dirty="0" smtClean="0"/>
              <a:t>does </a:t>
            </a:r>
            <a:r>
              <a:rPr lang="en-US" i="1" dirty="0" smtClean="0"/>
              <a:t>not</a:t>
            </a:r>
            <a:r>
              <a:rPr lang="en-US" dirty="0" smtClean="0"/>
              <a:t> </a:t>
            </a:r>
            <a:r>
              <a:rPr lang="en-US" dirty="0" smtClean="0"/>
              <a:t>teach programming</a:t>
            </a:r>
            <a:endParaRPr lang="en-US" dirty="0" smtClean="0"/>
          </a:p>
          <a:p>
            <a:pPr lvl="1"/>
            <a:r>
              <a:rPr lang="en-US" dirty="0" smtClean="0"/>
              <a:t>You’re </a:t>
            </a:r>
            <a:r>
              <a:rPr lang="en-US" dirty="0" smtClean="0"/>
              <a:t>expected to pick up Hadoop with minimal help</a:t>
            </a:r>
          </a:p>
          <a:p>
            <a:r>
              <a:rPr lang="en-US" dirty="0" smtClean="0"/>
              <a:t>You’re good </a:t>
            </a:r>
            <a:r>
              <a:rPr lang="en-US" dirty="0" smtClean="0"/>
              <a:t>at debugging</a:t>
            </a:r>
          </a:p>
          <a:p>
            <a:pPr lvl="1"/>
            <a:r>
              <a:rPr lang="en-US" dirty="0" smtClean="0"/>
              <a:t>Your own code</a:t>
            </a:r>
            <a:endParaRPr lang="en-US" dirty="0" smtClean="0"/>
          </a:p>
          <a:p>
            <a:pPr lvl="1"/>
            <a:r>
              <a:rPr lang="en-US" dirty="0" smtClean="0"/>
              <a:t>Compiling, </a:t>
            </a:r>
            <a:r>
              <a:rPr lang="en-US" dirty="0" smtClean="0"/>
              <a:t>patching, and installing open source software</a:t>
            </a:r>
            <a:endParaRPr lang="en-US" dirty="0" smtClean="0"/>
          </a:p>
          <a:p>
            <a:r>
              <a:rPr lang="en-US" dirty="0" smtClean="0"/>
              <a:t>You have basic </a:t>
            </a:r>
            <a:r>
              <a:rPr lang="en-US" dirty="0"/>
              <a:t>knowledge </a:t>
            </a:r>
            <a:r>
              <a:rPr lang="en-US" dirty="0" smtClean="0"/>
              <a:t>of:</a:t>
            </a:r>
            <a:endParaRPr lang="en-US" dirty="0"/>
          </a:p>
          <a:p>
            <a:pPr lvl="1"/>
            <a:r>
              <a:rPr lang="en-US" dirty="0"/>
              <a:t>Probability and statistics, discrete math</a:t>
            </a:r>
          </a:p>
          <a:p>
            <a:pPr lvl="1"/>
            <a:r>
              <a:rPr lang="en-US" dirty="0"/>
              <a:t>Computer </a:t>
            </a:r>
            <a:r>
              <a:rPr lang="en-US" dirty="0" smtClean="0"/>
              <a:t>architecture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077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I actually learn Hadoop?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Hadoop</a:t>
            </a:r>
            <a:r>
              <a:rPr lang="en-US" dirty="0" smtClean="0"/>
              <a:t>: The Definitive Guide</a:t>
            </a:r>
          </a:p>
          <a:p>
            <a:r>
              <a:rPr lang="en-US" dirty="0" smtClean="0"/>
              <a:t>RTFM</a:t>
            </a:r>
          </a:p>
          <a:p>
            <a:r>
              <a:rPr lang="en-US" dirty="0" smtClean="0"/>
              <a:t>RTFC(!)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2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is not for you…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you’re not genuinely interested in the topic</a:t>
            </a:r>
          </a:p>
          <a:p>
            <a:r>
              <a:rPr lang="en-US" dirty="0" smtClean="0"/>
              <a:t>If you can’t put in the time</a:t>
            </a:r>
          </a:p>
          <a:p>
            <a:r>
              <a:rPr lang="en-US" dirty="0" smtClean="0"/>
              <a:t>If you’re uncomfortable with </a:t>
            </a:r>
            <a:r>
              <a:rPr lang="en-US" dirty="0" smtClean="0"/>
              <a:t>the uncertainty</a:t>
            </a:r>
            <a:r>
              <a:rPr lang="en-US" dirty="0" smtClean="0"/>
              <a:t>, unpredictability, etc. that comes with </a:t>
            </a:r>
            <a:r>
              <a:rPr lang="en-US" dirty="0" smtClean="0"/>
              <a:t>immature </a:t>
            </a:r>
            <a:r>
              <a:rPr lang="en-US" dirty="0" smtClean="0"/>
              <a:t>software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38631" y="5943600"/>
            <a:ext cx="65385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Otherwise, this will be a rewarding and fun course!</a:t>
            </a:r>
          </a:p>
        </p:txBody>
      </p:sp>
    </p:spTree>
    <p:extLst>
      <p:ext uri="{BB962C8B-B14F-4D97-AF65-F5344CB8AC3E}">
        <p14:creationId xmlns:p14="http://schemas.microsoft.com/office/powerpoint/2010/main" val="32480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Details,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you’re on the mailing list!</a:t>
            </a:r>
          </a:p>
          <a:p>
            <a:r>
              <a:rPr lang="en-US" dirty="0" smtClean="0"/>
              <a:t>Textbooks</a:t>
            </a:r>
          </a:p>
          <a:p>
            <a:r>
              <a:rPr lang="en-US" dirty="0" smtClean="0"/>
              <a:t>Components of the final grade:</a:t>
            </a:r>
          </a:p>
          <a:p>
            <a:pPr lvl="1"/>
            <a:r>
              <a:rPr lang="en-US" dirty="0" smtClean="0"/>
              <a:t>Assignments</a:t>
            </a:r>
          </a:p>
          <a:p>
            <a:pPr lvl="1"/>
            <a:r>
              <a:rPr lang="en-US" dirty="0" smtClean="0"/>
              <a:t>Final </a:t>
            </a:r>
            <a:r>
              <a:rPr lang="en-US" dirty="0" smtClean="0"/>
              <a:t>exam</a:t>
            </a:r>
          </a:p>
          <a:p>
            <a:pPr lvl="1"/>
            <a:r>
              <a:rPr lang="en-US" dirty="0" smtClean="0"/>
              <a:t>Final project</a:t>
            </a:r>
          </a:p>
          <a:p>
            <a:r>
              <a:rPr lang="en-US" dirty="0" smtClean="0"/>
              <a:t>I am unlikely to accept the following excuses:</a:t>
            </a:r>
          </a:p>
          <a:p>
            <a:pPr lvl="1"/>
            <a:r>
              <a:rPr lang="en-US" dirty="0" smtClean="0"/>
              <a:t>“Too busy”</a:t>
            </a:r>
          </a:p>
          <a:p>
            <a:pPr lvl="1"/>
            <a:r>
              <a:rPr lang="en-US" dirty="0" smtClean="0"/>
              <a:t>“It took longer than I thought it would take”</a:t>
            </a:r>
          </a:p>
          <a:p>
            <a:pPr lvl="1"/>
            <a:r>
              <a:rPr lang="en-US" dirty="0" smtClean="0"/>
              <a:t>“It was harder than I initially thought”</a:t>
            </a:r>
          </a:p>
          <a:p>
            <a:pPr lvl="1"/>
            <a:r>
              <a:rPr lang="en-US" dirty="0" smtClean="0"/>
              <a:t>“My dog ate my homework” and modern variants thereof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39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on your local machine</a:t>
            </a:r>
          </a:p>
          <a:p>
            <a:r>
              <a:rPr lang="en-US" dirty="0" smtClean="0"/>
              <a:t>Hadoop in a virtual machine on your local machine</a:t>
            </a:r>
          </a:p>
          <a:p>
            <a:r>
              <a:rPr lang="en-US" dirty="0" smtClean="0"/>
              <a:t>Hadoop </a:t>
            </a:r>
            <a:r>
              <a:rPr lang="en-US" dirty="0" smtClean="0"/>
              <a:t>on a UMIACS cluster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0976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Be Prepared…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course about?</a:t>
            </a:r>
            <a:endParaRPr lang="en-US" dirty="0"/>
          </a:p>
        </p:txBody>
      </p:sp>
      <p:sp>
        <p:nvSpPr>
          <p:cNvPr id="859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big data?</a:t>
            </a:r>
            <a:endParaRPr lang="en-US" dirty="0" smtClean="0"/>
          </a:p>
          <a:p>
            <a:r>
              <a:rPr lang="en-US" dirty="0" smtClean="0"/>
              <a:t>Why big data?</a:t>
            </a:r>
            <a:endParaRPr lang="en-US" dirty="0" smtClean="0"/>
          </a:p>
          <a:p>
            <a:r>
              <a:rPr lang="en-US" i="1" dirty="0" smtClean="0"/>
              <a:t>Infrastructure</a:t>
            </a:r>
            <a:r>
              <a:rPr lang="en-US" dirty="0" smtClean="0"/>
              <a:t> for big data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98272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“Hadoop Zen”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Parts of the ecosystem are still immature</a:t>
            </a:r>
            <a:endParaRPr lang="en-US" dirty="0" smtClean="0"/>
          </a:p>
          <a:p>
            <a:pPr lvl="1" eaLnBrk="1" hangingPunct="1"/>
            <a:r>
              <a:rPr lang="en-US" dirty="0" smtClean="0"/>
              <a:t>We’ve come a long way since 2007, but still far to go…</a:t>
            </a:r>
          </a:p>
          <a:p>
            <a:pPr lvl="1" eaLnBrk="1" hangingPunct="1"/>
            <a:r>
              <a:rPr lang="en-US" dirty="0" smtClean="0"/>
              <a:t>Bugs, undocumented “features”, inexplicable </a:t>
            </a:r>
            <a:r>
              <a:rPr lang="en-US" dirty="0" smtClean="0"/>
              <a:t>behavior, etc.</a:t>
            </a:r>
            <a:endParaRPr lang="en-US" dirty="0" smtClean="0"/>
          </a:p>
          <a:p>
            <a:pPr eaLnBrk="1" hangingPunct="1"/>
            <a:r>
              <a:rPr lang="en-US" dirty="0" smtClean="0"/>
              <a:t>Don’t get frustrated (take a deep breath)…</a:t>
            </a:r>
          </a:p>
          <a:p>
            <a:pPr lvl="1" eaLnBrk="1" hangingPunct="1"/>
            <a:r>
              <a:rPr lang="en-US" dirty="0" smtClean="0"/>
              <a:t>Those W$*#T@F! moments</a:t>
            </a:r>
          </a:p>
          <a:p>
            <a:pPr eaLnBrk="1" hangingPunct="1"/>
            <a:r>
              <a:rPr lang="en-US" dirty="0" smtClean="0"/>
              <a:t>Be patient… </a:t>
            </a:r>
          </a:p>
          <a:p>
            <a:pPr lvl="1" eaLnBrk="1" hangingPunct="1"/>
            <a:r>
              <a:rPr lang="en-US" dirty="0" smtClean="0"/>
              <a:t>We will inevitably encounter “situations” along the way</a:t>
            </a:r>
          </a:p>
          <a:p>
            <a:pPr eaLnBrk="1" hangingPunct="1"/>
            <a:r>
              <a:rPr lang="en-US" dirty="0" smtClean="0"/>
              <a:t>Be flexible…</a:t>
            </a:r>
          </a:p>
          <a:p>
            <a:pPr lvl="1" eaLnBrk="1" hangingPunct="1"/>
            <a:r>
              <a:rPr lang="en-US" dirty="0" smtClean="0"/>
              <a:t>We will have to be creative in workarounds</a:t>
            </a:r>
          </a:p>
          <a:p>
            <a:pPr eaLnBrk="1" hangingPunct="1"/>
            <a:r>
              <a:rPr lang="en-US" dirty="0" smtClean="0"/>
              <a:t>Be constructive…</a:t>
            </a:r>
          </a:p>
          <a:p>
            <a:pPr lvl="1" eaLnBrk="1" hangingPunct="1"/>
            <a:r>
              <a:rPr lang="en-US" dirty="0" smtClean="0"/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1432622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“Hadoop Zen”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Interlude: Cloud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0220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Connection machine</a:t>
            </a:r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2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Facebook</a:t>
            </a:r>
            <a:r>
              <a:rPr lang="en-US" dirty="0" smtClean="0"/>
              <a:t>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</a:t>
            </a:r>
            <a:r>
              <a:rPr lang="en-US" dirty="0" err="1" smtClean="0"/>
              <a:t>netbook</a:t>
            </a:r>
            <a:r>
              <a:rPr lang="en-US" dirty="0" smtClean="0"/>
              <a:t>, </a:t>
            </a:r>
            <a:r>
              <a:rPr lang="en-US" dirty="0" err="1" smtClean="0"/>
              <a:t>smartphones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Browser </a:t>
            </a:r>
            <a:r>
              <a:rPr lang="en-US" i="1" dirty="0" smtClean="0"/>
              <a:t>is</a:t>
            </a:r>
            <a:r>
              <a:rPr lang="en-US" dirty="0" smtClean="0"/>
              <a:t> the 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06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53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260920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574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cycles?</a:t>
            </a:r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Engine</a:t>
            </a:r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39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source of problems…</a:t>
            </a:r>
          </a:p>
          <a:p>
            <a:pPr lvl="1"/>
            <a:r>
              <a:rPr lang="en-US" dirty="0" smtClean="0"/>
              <a:t>Cloud-based services </a:t>
            </a:r>
            <a:r>
              <a:rPr lang="en-US" i="1" dirty="0" smtClean="0"/>
              <a:t>generate</a:t>
            </a:r>
            <a:r>
              <a:rPr lang="en-US" dirty="0" smtClean="0"/>
              <a:t> big data</a:t>
            </a:r>
          </a:p>
          <a:p>
            <a:pPr lvl="1"/>
            <a:r>
              <a:rPr lang="en-US" dirty="0" smtClean="0"/>
              <a:t>Clouds make it easier to start companies that </a:t>
            </a:r>
            <a:r>
              <a:rPr lang="en-US" i="1" dirty="0" smtClean="0"/>
              <a:t>generate</a:t>
            </a:r>
            <a:r>
              <a:rPr lang="en-US" dirty="0" smtClean="0"/>
              <a:t> big data</a:t>
            </a:r>
          </a:p>
          <a:p>
            <a:r>
              <a:rPr lang="en-US" dirty="0" smtClean="0"/>
              <a:t>As well as a solution…</a:t>
            </a:r>
          </a:p>
          <a:p>
            <a:pPr lvl="1"/>
            <a:r>
              <a:rPr lang="en-US" dirty="0" smtClean="0"/>
              <a:t>Ability </a:t>
            </a:r>
            <a:r>
              <a:rPr lang="en-US" dirty="0" smtClean="0"/>
              <a:t>to </a:t>
            </a:r>
            <a:r>
              <a:rPr lang="en-US" dirty="0"/>
              <a:t>p</a:t>
            </a:r>
            <a:r>
              <a:rPr lang="en-US" dirty="0" smtClean="0"/>
              <a:t>rovision </a:t>
            </a:r>
            <a:r>
              <a:rPr lang="en-US" dirty="0" smtClean="0"/>
              <a:t>analytics clusters </a:t>
            </a:r>
            <a:r>
              <a:rPr lang="en-US" dirty="0" smtClean="0"/>
              <a:t>on-demand in the cloud</a:t>
            </a:r>
          </a:p>
          <a:p>
            <a:pPr lvl="1"/>
            <a:r>
              <a:rPr lang="en-US" dirty="0" smtClean="0"/>
              <a:t>Commoditization </a:t>
            </a:r>
            <a:r>
              <a:rPr lang="en-US" dirty="0" smtClean="0"/>
              <a:t>and democratization of big data capabilities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33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Tackling Big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600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352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029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How do we assign work units to workers?</a:t>
            </a:r>
          </a:p>
          <a:p>
            <a:pPr eaLnBrk="1" hangingPunct="1"/>
            <a:r>
              <a:rPr lang="en-GB" dirty="0" smtClean="0"/>
              <a:t>What if we have more work units than workers?</a:t>
            </a:r>
          </a:p>
          <a:p>
            <a:pPr eaLnBrk="1" hangingPunct="1"/>
            <a:r>
              <a:rPr lang="en-GB" dirty="0" smtClean="0"/>
              <a:t>What if workers need to share partial results?</a:t>
            </a:r>
          </a:p>
          <a:p>
            <a:pPr eaLnBrk="1" hangingPunct="1"/>
            <a:r>
              <a:rPr lang="en-GB" dirty="0" smtClean="0"/>
              <a:t>How do we aggregate partial results?</a:t>
            </a:r>
          </a:p>
          <a:p>
            <a:pPr eaLnBrk="1" hangingPunct="1"/>
            <a:r>
              <a:rPr lang="en-GB" dirty="0" smtClean="0"/>
              <a:t>How do we know all the workers have finished?</a:t>
            </a:r>
          </a:p>
          <a:p>
            <a:pPr eaLnBrk="1" hangingPunct="1"/>
            <a:r>
              <a:rPr lang="en-GB" dirty="0" smtClean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6838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common theme of all of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problems arise from:</a:t>
            </a:r>
          </a:p>
          <a:p>
            <a:pPr lvl="1" eaLnBrk="1" hangingPunct="1"/>
            <a:r>
              <a:rPr lang="en-GB" dirty="0" smtClean="0"/>
              <a:t>Communication between workers (e.g., to exchange state)</a:t>
            </a:r>
          </a:p>
          <a:p>
            <a:pPr lvl="1" eaLnBrk="1" hangingPunct="1"/>
            <a:r>
              <a:rPr lang="en-GB" dirty="0" smtClean="0"/>
              <a:t>Access to shared resources (e.g., data)</a:t>
            </a:r>
          </a:p>
          <a:p>
            <a:pPr eaLnBrk="1" hangingPunct="1"/>
            <a:r>
              <a:rPr lang="en-GB" dirty="0" smtClean="0"/>
              <a:t>Thus, we need a synchronization mechanism</a:t>
            </a:r>
          </a:p>
          <a:p>
            <a:pPr lvl="1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4085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1376126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other</a:t>
            </a:r>
          </a:p>
          <a:p>
            <a:pPr lvl="1" eaLnBrk="1" hangingPunct="1"/>
            <a:r>
              <a:rPr lang="en-GB" dirty="0" smtClean="0"/>
              <a:t>We don’t know when workers need to communicate partial results</a:t>
            </a:r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lvl="1" eaLnBrk="1" hangingPunct="1"/>
            <a:r>
              <a:rPr lang="en-GB" dirty="0" smtClean="0"/>
              <a:t>Barriers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race conditions...</a:t>
            </a:r>
          </a:p>
          <a:p>
            <a:pPr lvl="1" eaLnBrk="1" hangingPunct="1"/>
            <a:r>
              <a:rPr lang="en-GB" dirty="0" smtClean="0"/>
              <a:t>Dining philosophers, sleeping barbers, cigarette smokers...</a:t>
            </a:r>
          </a:p>
          <a:p>
            <a:pPr eaLnBrk="1" hangingPunct="1"/>
            <a:r>
              <a:rPr lang="en-GB" dirty="0" smtClean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909611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/>
              <a:t>Shared memory (</a:t>
            </a:r>
            <a:r>
              <a:rPr lang="en-US" dirty="0" err="1" smtClean="0"/>
              <a:t>pthreads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Message passing (MPI)</a:t>
            </a:r>
          </a:p>
          <a:p>
            <a:r>
              <a:rPr lang="en-US" dirty="0" smtClean="0"/>
              <a:t>Design Patterns</a:t>
            </a:r>
          </a:p>
          <a:p>
            <a:pPr lvl="1"/>
            <a:r>
              <a:rPr lang="en-US" dirty="0" smtClean="0"/>
              <a:t>Master-slaves</a:t>
            </a:r>
          </a:p>
          <a:p>
            <a:pPr lvl="1"/>
            <a:r>
              <a:rPr lang="en-US" dirty="0" smtClean="0"/>
              <a:t>Producer-consumer flows</a:t>
            </a:r>
          </a:p>
          <a:p>
            <a:pPr lvl="1"/>
            <a:r>
              <a:rPr lang="en-US" dirty="0" smtClean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134225" y="990600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4800600" y="990600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71954" y="4419600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200400" y="426720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248400" y="4495800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18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 rubber meets the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 is difficult to reason about</a:t>
            </a:r>
          </a:p>
          <a:p>
            <a:r>
              <a:rPr lang="en-US" dirty="0" smtClean="0"/>
              <a:t>Concurrency is even more difficult to reason about</a:t>
            </a:r>
          </a:p>
          <a:p>
            <a:pPr lvl="1"/>
            <a:r>
              <a:rPr lang="en-US" dirty="0" smtClean="0"/>
              <a:t>At the scale of datacenters and across datacenters</a:t>
            </a:r>
          </a:p>
          <a:p>
            <a:pPr lvl="1"/>
            <a:r>
              <a:rPr lang="en-US" dirty="0" smtClean="0"/>
              <a:t>In the presence of failures</a:t>
            </a:r>
          </a:p>
          <a:p>
            <a:pPr lvl="1"/>
            <a:r>
              <a:rPr lang="en-US" dirty="0" smtClean="0"/>
              <a:t>In terms of multiple interacting services</a:t>
            </a:r>
          </a:p>
          <a:p>
            <a:r>
              <a:rPr lang="en-US" dirty="0" smtClean="0"/>
              <a:t>Not to mention debugging…</a:t>
            </a:r>
          </a:p>
          <a:p>
            <a:pPr eaLnBrk="1" hangingPunct="1"/>
            <a:r>
              <a:rPr lang="en-US" dirty="0" smtClean="0"/>
              <a:t>The reality:</a:t>
            </a:r>
          </a:p>
          <a:p>
            <a:pPr lvl="1" eaLnBrk="1" hangingPunct="1"/>
            <a:r>
              <a:rPr lang="en-US" dirty="0" smtClean="0"/>
              <a:t>Lots of one-off solutions, custom code</a:t>
            </a:r>
          </a:p>
          <a:p>
            <a:pPr lvl="1" eaLnBrk="1" hangingPunct="1"/>
            <a:r>
              <a:rPr lang="en-US" dirty="0" smtClean="0"/>
              <a:t>Write you own dedicated library, then program with it</a:t>
            </a:r>
          </a:p>
          <a:p>
            <a:pPr lvl="1" eaLnBrk="1" hangingPunct="1"/>
            <a:r>
              <a:rPr lang="en-US" dirty="0" smtClean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58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8-08-19_Flat_ti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09600" y="-25400"/>
            <a:ext cx="10363200" cy="69088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(Flat Tire)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9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"/>
            <a:ext cx="8031163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343400"/>
            <a:ext cx="1563076" cy="12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  <p:pic>
        <p:nvPicPr>
          <p:cNvPr id="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5024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19502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34135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48613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Multiply 27"/>
          <p:cNvSpPr/>
          <p:nvPr/>
        </p:nvSpPr>
        <p:spPr bwMode="auto">
          <a:xfrm>
            <a:off x="1219200" y="0"/>
            <a:ext cx="6629400" cy="6629400"/>
          </a:xfrm>
          <a:prstGeom prst="mathMultiply">
            <a:avLst>
              <a:gd name="adj1" fmla="val 12392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748145" y="-1"/>
            <a:ext cx="10598728" cy="6858001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</a:t>
            </a:r>
            <a:r>
              <a:rPr lang="en-US" sz="1000" b="0" dirty="0" err="1" smtClean="0">
                <a:solidFill>
                  <a:srgbClr val="FFFFFF"/>
                </a:solidFill>
              </a:rPr>
              <a:t>Dalles</a:t>
            </a:r>
            <a:r>
              <a:rPr lang="en-US" sz="1000" b="0" dirty="0" smtClean="0">
                <a:solidFill>
                  <a:srgbClr val="FFFFFF"/>
                </a:solidFill>
              </a:rPr>
              <a:t>, Oregon)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42914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353826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LS_00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0348" y="-1"/>
            <a:ext cx="10326348" cy="688251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209069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61234" y="0"/>
            <a:ext cx="10266468" cy="6858000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Bonneville Power Administration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5185808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200400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268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5818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8200" y="1714"/>
            <a:ext cx="10287000" cy="685628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Google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71486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945655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… and back.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</a:t>
            </a:r>
            <a:r>
              <a:rPr lang="en-US" sz="1000" b="0" dirty="0" smtClean="0">
                <a:solidFill>
                  <a:schemeClr val="bg1"/>
                </a:solidFill>
              </a:rPr>
              <a:t>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3" name="Picture 2" descr="server-arc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19200"/>
            <a:ext cx="8154436" cy="5023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115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</a:t>
            </a:r>
            <a:r>
              <a:rPr lang="en-US" sz="1000" b="0" dirty="0" smtClean="0">
                <a:solidFill>
                  <a:schemeClr val="bg1"/>
                </a:solidFill>
              </a:rPr>
              <a:t>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dc-hierarch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7772400" cy="51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3096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</a:t>
            </a:r>
            <a:r>
              <a:rPr lang="en-US" sz="1000" b="0" dirty="0" smtClean="0">
                <a:solidFill>
                  <a:schemeClr val="bg1"/>
                </a:solidFill>
              </a:rPr>
              <a:t>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3" name="Picture 2" descr="dc-hierarchy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066800"/>
            <a:ext cx="8458200" cy="512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492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25114"/>
            <a:ext cx="8458200" cy="49887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</a:t>
            </a:r>
            <a:r>
              <a:rPr lang="en-US" sz="1000" b="0" dirty="0" smtClean="0">
                <a:solidFill>
                  <a:schemeClr val="bg1"/>
                </a:solidFill>
              </a:rPr>
              <a:t>2013)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17180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</a:t>
            </a:r>
            <a:r>
              <a:rPr lang="en-US" sz="1000" b="0" dirty="0" smtClean="0">
                <a:solidFill>
                  <a:schemeClr val="bg1"/>
                </a:solidFill>
              </a:rPr>
              <a:t>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6" name="Picture 5" descr="dc-cooli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879600"/>
            <a:ext cx="78613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362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99701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IDI_015B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64262"/>
            <a:ext cx="10193155" cy="6793738"/>
          </a:xfrm>
          <a:prstGeom prst="rect">
            <a:avLst/>
          </a:prstGeom>
        </p:spPr>
      </p:pic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Google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5024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875996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802284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Aside: How much is 30 MW?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77052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Big Data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datacenter </a:t>
            </a:r>
            <a:r>
              <a:rPr lang="en-US" i="1" dirty="0" smtClean="0"/>
              <a:t>is</a:t>
            </a:r>
            <a:r>
              <a:rPr lang="en-US" dirty="0" smtClean="0"/>
              <a:t> the computer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the right level of abstraction</a:t>
            </a:r>
          </a:p>
          <a:p>
            <a:pPr lvl="1"/>
            <a:r>
              <a:rPr lang="en-US" dirty="0" smtClean="0"/>
              <a:t>Moving beyond the von Neumann architecture</a:t>
            </a:r>
          </a:p>
          <a:p>
            <a:pPr lvl="1"/>
            <a:r>
              <a:rPr lang="en-US" dirty="0" smtClean="0"/>
              <a:t>What’s the “instruction set” of the datacenter computer?</a:t>
            </a:r>
            <a:endParaRPr lang="en-US" dirty="0" smtClean="0"/>
          </a:p>
          <a:p>
            <a:r>
              <a:rPr lang="en-US" dirty="0" smtClean="0"/>
              <a:t>Hide system-level details from the developers</a:t>
            </a:r>
          </a:p>
          <a:p>
            <a:pPr lvl="1"/>
            <a:r>
              <a:rPr lang="en-US" dirty="0" smtClean="0"/>
              <a:t>No more race conditions, lock contention, etc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No need to explicitly worry about reliability, fault tolerance, etc.</a:t>
            </a:r>
            <a:endParaRPr lang="en-US" dirty="0" smtClean="0"/>
          </a:p>
          <a:p>
            <a:r>
              <a:rPr lang="en-US" dirty="0" smtClean="0"/>
              <a:t>Separating the </a:t>
            </a:r>
            <a:r>
              <a:rPr lang="en-US" i="1" dirty="0" smtClean="0"/>
              <a:t>what</a:t>
            </a:r>
            <a:r>
              <a:rPr lang="en-US" dirty="0" smtClean="0"/>
              <a:t> </a:t>
            </a:r>
            <a:r>
              <a:rPr lang="en-US" dirty="0" smtClean="0"/>
              <a:t>from the </a:t>
            </a:r>
            <a:r>
              <a:rPr lang="en-US" i="1" dirty="0" smtClean="0"/>
              <a:t>how</a:t>
            </a:r>
            <a:endParaRPr lang="en-US" dirty="0" smtClean="0"/>
          </a:p>
          <a:p>
            <a:pPr lvl="1"/>
            <a:r>
              <a:rPr lang="en-US" dirty="0" smtClean="0"/>
              <a:t>Developer specifies the computation that needs to be performed</a:t>
            </a:r>
          </a:p>
          <a:p>
            <a:pPr lvl="1"/>
            <a:r>
              <a:rPr lang="en-US" dirty="0" smtClean="0"/>
              <a:t>Execution framework (“runtime”) handles actual execution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508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23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Scaling “up” vs. “out”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single machine is large enough</a:t>
            </a:r>
          </a:p>
          <a:p>
            <a:pPr lvl="1"/>
            <a:r>
              <a:rPr lang="en-US" dirty="0" smtClean="0"/>
              <a:t>Smaller </a:t>
            </a:r>
            <a:r>
              <a:rPr lang="en-US" dirty="0"/>
              <a:t>cluster of </a:t>
            </a:r>
            <a:r>
              <a:rPr lang="en-US" dirty="0" smtClean="0"/>
              <a:t>large SMP </a:t>
            </a:r>
            <a:r>
              <a:rPr lang="en-US" dirty="0"/>
              <a:t>machines vs. larger cluster of commodity </a:t>
            </a:r>
            <a:r>
              <a:rPr lang="en-US" dirty="0" smtClean="0"/>
              <a:t>machines (e.g., </a:t>
            </a:r>
            <a:r>
              <a:rPr lang="en-US" dirty="0" smtClean="0"/>
              <a:t>16 </a:t>
            </a:r>
            <a:r>
              <a:rPr lang="en-US" dirty="0"/>
              <a:t>128-core machines vs. 128 </a:t>
            </a:r>
            <a:r>
              <a:rPr lang="en-US" dirty="0" smtClean="0"/>
              <a:t>16-</a:t>
            </a:r>
            <a:r>
              <a:rPr lang="en-US" dirty="0"/>
              <a:t>core </a:t>
            </a:r>
            <a:r>
              <a:rPr lang="en-US" dirty="0" smtClean="0"/>
              <a:t>machines)</a:t>
            </a:r>
            <a:endParaRPr lang="en-US" dirty="0"/>
          </a:p>
          <a:p>
            <a:r>
              <a:rPr lang="en-US" dirty="0" smtClean="0"/>
              <a:t>Nodes need to talk to each other!</a:t>
            </a:r>
          </a:p>
          <a:p>
            <a:pPr lvl="1"/>
            <a:r>
              <a:rPr lang="en-US" dirty="0" smtClean="0"/>
              <a:t>Intra-node latencies: ~100 </a:t>
            </a:r>
            <a:r>
              <a:rPr lang="en-US" dirty="0" smtClean="0">
                <a:sym typeface="Symbol"/>
              </a:rPr>
              <a:t>ns</a:t>
            </a:r>
          </a:p>
          <a:p>
            <a:pPr lvl="1"/>
            <a:r>
              <a:rPr lang="en-US" dirty="0" smtClean="0"/>
              <a:t>Inter-node latencies: ~100 </a:t>
            </a:r>
            <a:r>
              <a:rPr lang="en-US" dirty="0" smtClean="0">
                <a:sym typeface="Symbol"/>
              </a:rPr>
              <a:t>s</a:t>
            </a:r>
          </a:p>
          <a:p>
            <a:r>
              <a:rPr lang="en-US" dirty="0" smtClean="0"/>
              <a:t>Let’s model communication overhead…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77887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analysis on this an subsequent slides from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5795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Communication Costs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 execution cost model:</a:t>
            </a:r>
          </a:p>
          <a:p>
            <a:pPr lvl="1"/>
            <a:r>
              <a:rPr lang="en-US" dirty="0" smtClean="0"/>
              <a:t>Total cost = cost of computation + cost to access global data</a:t>
            </a:r>
          </a:p>
          <a:p>
            <a:pPr lvl="1"/>
            <a:r>
              <a:rPr lang="en-US" dirty="0" smtClean="0"/>
              <a:t>Fraction of local access inversely proportional to size of cluster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nodes (ignore cores for now)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2"/>
            <a:r>
              <a:rPr lang="en-US" dirty="0" smtClean="0"/>
              <a:t>Light communication: </a:t>
            </a:r>
            <a:r>
              <a:rPr lang="en-US" i="1" dirty="0" smtClean="0"/>
              <a:t>f </a:t>
            </a:r>
            <a:r>
              <a:rPr lang="en-US" dirty="0" smtClean="0"/>
              <a:t>=1</a:t>
            </a:r>
          </a:p>
          <a:p>
            <a:pPr lvl="2"/>
            <a:r>
              <a:rPr lang="en-US" dirty="0" smtClean="0"/>
              <a:t>Medium communication: </a:t>
            </a:r>
            <a:r>
              <a:rPr lang="en-US" i="1" dirty="0" smtClean="0"/>
              <a:t>f</a:t>
            </a:r>
            <a:r>
              <a:rPr lang="en-US" dirty="0" smtClean="0"/>
              <a:t> =10</a:t>
            </a:r>
          </a:p>
          <a:p>
            <a:pPr lvl="2"/>
            <a:r>
              <a:rPr lang="en-US" dirty="0" smtClean="0"/>
              <a:t>Heavy communication: </a:t>
            </a:r>
            <a:r>
              <a:rPr lang="en-US" i="1" dirty="0" smtClean="0"/>
              <a:t>f</a:t>
            </a:r>
            <a:r>
              <a:rPr lang="en-US" dirty="0" smtClean="0"/>
              <a:t> =100</a:t>
            </a:r>
          </a:p>
          <a:p>
            <a:r>
              <a:rPr lang="en-US" dirty="0" smtClean="0"/>
              <a:t>What are the costs in parallelization?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600200" y="2819400"/>
            <a:ext cx="5359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</a:rPr>
              <a:t>1 ms + </a:t>
            </a:r>
            <a:r>
              <a:rPr lang="en-US" sz="2000" b="0" i="1" dirty="0" smtClean="0">
                <a:solidFill>
                  <a:schemeClr val="bg1"/>
                </a:solidFill>
              </a:rPr>
              <a:t>f</a:t>
            </a:r>
            <a:r>
              <a:rPr lang="en-US" sz="2000" b="0" dirty="0" smtClean="0">
                <a:solidFill>
                  <a:schemeClr val="bg1"/>
                </a:solidFill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</a:t>
            </a:r>
            <a:r>
              <a:rPr lang="en-US" sz="2000" b="0" dirty="0" smtClean="0">
                <a:solidFill>
                  <a:schemeClr val="bg1"/>
                </a:solidFill>
              </a:rPr>
              <a:t> [100 ns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 (1/</a:t>
            </a:r>
            <a:r>
              <a:rPr lang="en-US" sz="2000" b="0" i="1" dirty="0" smtClean="0">
                <a:solidFill>
                  <a:schemeClr val="bg1"/>
                </a:solidFill>
              </a:rPr>
              <a:t>n)</a:t>
            </a:r>
            <a:r>
              <a:rPr lang="en-US" sz="2000" b="0" dirty="0" smtClean="0">
                <a:solidFill>
                  <a:schemeClr val="bg1"/>
                </a:solidFill>
              </a:rPr>
              <a:t> + 100 </a:t>
            </a:r>
            <a:r>
              <a:rPr lang="en-US" sz="2000" b="0" kern="0" dirty="0" smtClean="0">
                <a:solidFill>
                  <a:srgbClr val="000000"/>
                </a:solidFill>
                <a:latin typeface="Arial"/>
                <a:sym typeface="Symbol"/>
              </a:rPr>
              <a:t></a:t>
            </a:r>
            <a:r>
              <a:rPr lang="en-US" sz="2000" b="0" dirty="0" smtClean="0">
                <a:solidFill>
                  <a:schemeClr val="bg1"/>
                </a:solidFill>
              </a:rPr>
              <a:t>s </a:t>
            </a:r>
            <a:r>
              <a:rPr lang="en-US" sz="2000" b="0" dirty="0" smtClean="0">
                <a:solidFill>
                  <a:schemeClr val="bg1"/>
                </a:solidFill>
                <a:sym typeface="Symbol"/>
              </a:rPr>
              <a:t></a:t>
            </a:r>
            <a:r>
              <a:rPr lang="en-US" sz="2000" b="0" dirty="0" smtClean="0">
                <a:solidFill>
                  <a:schemeClr val="bg1"/>
                </a:solidFill>
              </a:rPr>
              <a:t> (1 - 1/</a:t>
            </a:r>
            <a:r>
              <a:rPr lang="en-US" sz="2000" b="0" i="1" dirty="0" smtClean="0">
                <a:solidFill>
                  <a:schemeClr val="bg1"/>
                </a:solidFill>
              </a:rPr>
              <a:t>n</a:t>
            </a:r>
            <a:r>
              <a:rPr lang="en-US" sz="2000" b="0" dirty="0" smtClean="0">
                <a:solidFill>
                  <a:schemeClr val="bg1"/>
                </a:solidFill>
              </a:rPr>
              <a:t>)]</a:t>
            </a:r>
            <a:endParaRPr lang="en-US" sz="2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74244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Cost of Parallelization</a:t>
            </a:r>
            <a:endParaRPr lang="en-US" dirty="0"/>
          </a:p>
        </p:txBody>
      </p:sp>
      <p:pic>
        <p:nvPicPr>
          <p:cNvPr id="4" name="Content Placeholder 3" descr="up-vs-out1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14425" y="1895475"/>
            <a:ext cx="6991350" cy="3448050"/>
          </a:xfrm>
        </p:spPr>
      </p:pic>
    </p:spTree>
    <p:extLst>
      <p:ext uri="{BB962C8B-B14F-4D97-AF65-F5344CB8AC3E}">
        <p14:creationId xmlns:p14="http://schemas.microsoft.com/office/powerpoint/2010/main" val="1181534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scaling “up”</a:t>
            </a:r>
            <a:endParaRPr lang="en-US" dirty="0"/>
          </a:p>
        </p:txBody>
      </p:sp>
      <p:pic>
        <p:nvPicPr>
          <p:cNvPr id="4" name="Content Placeholder 3" descr="up-vs-out2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38237" y="1938337"/>
            <a:ext cx="6943725" cy="3362325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10085" y="5715000"/>
            <a:ext cx="170521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So why not?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962400" y="6091535"/>
            <a:ext cx="45528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Why does commodity beat exotic?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10449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Moving Data Around</a:t>
            </a:r>
            <a:endParaRPr lang="en-US" dirty="0"/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9424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</a:t>
            </a:r>
            <a:r>
              <a:rPr lang="en-US" sz="1000" b="0" dirty="0" smtClean="0">
                <a:solidFill>
                  <a:schemeClr val="bg1"/>
                </a:solidFill>
              </a:rPr>
              <a:t>2013)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4" name="Picture 3" descr="dc-hierarchy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19200"/>
            <a:ext cx="7772400" cy="512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577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Seeks vs. Scans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Consider a 1 TB database with 100 byte records</a:t>
            </a:r>
          </a:p>
          <a:p>
            <a:pPr lvl="1"/>
            <a:r>
              <a:rPr lang="en-US" dirty="0" smtClean="0"/>
              <a:t>We want to update 1 percent of the records</a:t>
            </a:r>
          </a:p>
          <a:p>
            <a:r>
              <a:rPr lang="en-US" dirty="0" smtClean="0"/>
              <a:t>Scenario 1: random access</a:t>
            </a:r>
          </a:p>
          <a:p>
            <a:pPr lvl="1"/>
            <a:r>
              <a:rPr lang="en-US" dirty="0" smtClean="0"/>
              <a:t>Each update takes ~30 ms (seek, read, write)</a:t>
            </a:r>
          </a:p>
          <a:p>
            <a:pPr lvl="1"/>
            <a:r>
              <a:rPr lang="en-US" dirty="0" smtClean="0"/>
              <a:t>10</a:t>
            </a:r>
            <a:r>
              <a:rPr lang="en-US" baseline="30000" dirty="0" smtClean="0"/>
              <a:t>8</a:t>
            </a:r>
            <a:r>
              <a:rPr lang="en-US" dirty="0" smtClean="0"/>
              <a:t> updates = ~35 days</a:t>
            </a:r>
          </a:p>
          <a:p>
            <a:r>
              <a:rPr lang="en-US" dirty="0" smtClean="0"/>
              <a:t>Scenario 2: rewrite all records</a:t>
            </a:r>
          </a:p>
          <a:p>
            <a:pPr lvl="1"/>
            <a:r>
              <a:rPr lang="en-US" dirty="0" smtClean="0"/>
              <a:t>Assume 100 MB/s throughput</a:t>
            </a:r>
          </a:p>
          <a:p>
            <a:pPr lvl="1"/>
            <a:r>
              <a:rPr lang="en-US" dirty="0" smtClean="0"/>
              <a:t>Time = 5.6 hours(!)</a:t>
            </a:r>
          </a:p>
          <a:p>
            <a:r>
              <a:rPr lang="en-US" dirty="0" smtClean="0"/>
              <a:t>Lesson: avoid random seeks!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7142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Ted Dunning, on Hadoop mailing list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8741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Justifying the 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1767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MapReduce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2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/>
              <a:t>How much data?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381000" y="1981200"/>
            <a:ext cx="4267200" cy="792956"/>
            <a:chOff x="381000" y="1673662"/>
            <a:chExt cx="42672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Hadoop: 10K nodes, 150K cores, 150 PB (4/2014)</a:t>
              </a:r>
              <a:endParaRPr lang="en-US" b="0" dirty="0" smtClean="0">
                <a:solidFill>
                  <a:srgbClr val="FF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76200"/>
            <a:ext cx="6019800" cy="1077218"/>
            <a:chOff x="228600" y="300335"/>
            <a:chExt cx="6019800" cy="1077218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00335"/>
              <a:ext cx="219818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438400" y="300335"/>
              <a:ext cx="38100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Processes 20 PB 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a day (2008)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Crawls 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20B web pages a day (2012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Search index is 100+ PB (5/2014)</a:t>
              </a:r>
            </a:p>
            <a:p>
              <a:r>
                <a:rPr lang="en-US" b="0" dirty="0" err="1" smtClean="0">
                  <a:solidFill>
                    <a:srgbClr val="FF6600"/>
                  </a:solidFill>
                  <a:latin typeface="Gill Sans"/>
                  <a:cs typeface="Gill Sans"/>
                </a:rPr>
                <a:t>Bigtable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 serves 2+ EB, 600M QPS (5/2014)</a:t>
              </a:r>
              <a:endParaRPr lang="en-US" b="0" dirty="0" smtClean="0">
                <a:solidFill>
                  <a:srgbClr val="FF66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8194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300 PB data in Hive + </a:t>
              </a: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/>
              </a:r>
              <a:b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6</a:t>
              </a: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00 </a:t>
              </a: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TB/day </a:t>
              </a: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(4/2014)</a:t>
              </a:r>
              <a:endParaRPr lang="en-US" b="0" dirty="0" smtClean="0">
                <a:solidFill>
                  <a:srgbClr val="00206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6324600" y="406400"/>
            <a:ext cx="2590800" cy="889000"/>
            <a:chOff x="4724400" y="1219200"/>
            <a:chExt cx="25908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91200" y="1422400"/>
              <a:ext cx="1524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400B pages, 10+ PB (2/2014)</a:t>
              </a:r>
              <a:endParaRPr lang="en-US" b="0" dirty="0" smtClean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052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</a:t>
              </a: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2020)</a:t>
              </a:r>
              <a:endParaRPr lang="en-US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715000" y="1600200"/>
            <a:ext cx="3276600" cy="932022"/>
            <a:chOff x="5562600" y="439578"/>
            <a:chExt cx="3276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00" y="439578"/>
              <a:ext cx="3200400" cy="3404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568700"/>
            <a:ext cx="4648200" cy="850900"/>
            <a:chOff x="381000" y="3429000"/>
            <a:chExt cx="46482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42724"/>
              <a:ext cx="25908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S3: 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2T objects, 1.1M request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/second 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(4/2013)</a:t>
              </a:r>
              <a:endParaRPr lang="en-US" b="0" dirty="0" smtClean="0">
                <a:solidFill>
                  <a:srgbClr val="FF66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  <a:endParaRPr lang="en-US" b="0" dirty="0">
                <a:solidFill>
                  <a:schemeClr val="accent6">
                    <a:lumMod val="25000"/>
                  </a:schemeClr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8600" y="1295400"/>
            <a:ext cx="5181600" cy="584776"/>
            <a:chOff x="228600" y="1295400"/>
            <a:chExt cx="5181600" cy="584776"/>
          </a:xfrm>
        </p:grpSpPr>
        <p:pic>
          <p:nvPicPr>
            <p:cNvPr id="32" name="Picture 31" descr="yahoo_logo_2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95400"/>
              <a:ext cx="2667000" cy="50673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71800" y="12954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660066"/>
                  </a:solidFill>
                  <a:latin typeface="Gill Sans"/>
                  <a:cs typeface="Gill Sans"/>
                </a:rPr>
                <a:t>Hadoop: 365 PB, 330K nodes (6/2014)</a:t>
              </a:r>
              <a:endParaRPr lang="en-US" b="0" dirty="0" smtClean="0">
                <a:solidFill>
                  <a:srgbClr val="660066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Big 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provide a functional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abstraction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these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169503" y="1546552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4368251" y="2757022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1223611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46686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956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43400"/>
            <a:ext cx="97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81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</a:t>
            </a:r>
            <a:r>
              <a:rPr lang="en-US" baseline="-25000" dirty="0" smtClean="0"/>
              <a:t>1</a:t>
            </a:r>
            <a:r>
              <a:rPr lang="en-US" dirty="0" smtClean="0"/>
              <a:t>, v</a:t>
            </a:r>
            <a:r>
              <a:rPr lang="en-US" baseline="-25000" dirty="0"/>
              <a:t>1</a:t>
            </a:r>
            <a:r>
              <a:rPr lang="en-US" dirty="0" smtClean="0"/>
              <a:t>) </a:t>
            </a:r>
            <a:r>
              <a:rPr lang="en-US" dirty="0" smtClean="0">
                <a:cs typeface="Arial" charset="0"/>
              </a:rPr>
              <a:t>→ [&lt;k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, v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&gt;]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, [v</a:t>
            </a:r>
            <a:r>
              <a:rPr lang="en-US" baseline="-25000" dirty="0" smtClean="0"/>
              <a:t>2</a:t>
            </a:r>
            <a:r>
              <a:rPr lang="en-US" dirty="0" smtClean="0">
                <a:cs typeface="Arial" charset="0"/>
              </a:rPr>
              <a:t>]) → [&lt;k</a:t>
            </a:r>
            <a:r>
              <a:rPr lang="en-US" baseline="-25000" dirty="0" smtClean="0"/>
              <a:t>3</a:t>
            </a:r>
            <a:r>
              <a:rPr lang="en-US" dirty="0" smtClean="0">
                <a:cs typeface="Arial" charset="0"/>
              </a:rPr>
              <a:t>, v</a:t>
            </a:r>
            <a:r>
              <a:rPr lang="en-US" baseline="-25000" dirty="0" smtClean="0"/>
              <a:t>3</a:t>
            </a:r>
            <a:r>
              <a:rPr lang="en-US" dirty="0" smtClean="0">
                <a:cs typeface="Arial" charset="0"/>
              </a:rPr>
              <a:t>&gt;]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3955947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914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19600" y="6015335"/>
            <a:ext cx="441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987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“Runtime”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Assigns workers to map and reduce tasks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“data distribution”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Moves processes to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synchronization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Gathers, sorts, and shuffles intermediate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errors and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Detects worker failures and restarts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274810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Not quite…usually, programmers also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</p:txBody>
      </p:sp>
    </p:spTree>
    <p:extLst>
      <p:ext uri="{BB962C8B-B14F-4D97-AF65-F5344CB8AC3E}">
        <p14:creationId xmlns:p14="http://schemas.microsoft.com/office/powerpoint/2010/main" val="2494023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921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Barrier between map and reduce phases</a:t>
            </a:r>
          </a:p>
          <a:p>
            <a:pPr lvl="1"/>
            <a:r>
              <a:rPr lang="en-US" dirty="0" smtClean="0"/>
              <a:t>But we can begin copying intermediate data earlier</a:t>
            </a:r>
          </a:p>
          <a:p>
            <a:r>
              <a:rPr lang="en-US" dirty="0" smtClean="0"/>
              <a:t>Keys arrive at each reducer in sorted order</a:t>
            </a:r>
          </a:p>
          <a:p>
            <a:pPr lvl="1"/>
            <a:r>
              <a:rPr lang="en-US" dirty="0" smtClean="0"/>
              <a:t>No enforced ordering </a:t>
            </a:r>
            <a:r>
              <a:rPr lang="en-US" i="1" dirty="0" smtClean="0"/>
              <a:t>across</a:t>
            </a:r>
            <a:r>
              <a:rPr lang="en-US" dirty="0" smtClean="0"/>
              <a:t> reducers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2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value);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2546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838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3716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can refer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programming model</a:t>
            </a:r>
          </a:p>
          <a:p>
            <a:r>
              <a:rPr lang="en-US" dirty="0" smtClean="0"/>
              <a:t>The execution framework (aka “runtime”)</a:t>
            </a:r>
          </a:p>
          <a:p>
            <a:r>
              <a:rPr lang="en-US" dirty="0" smtClean="0"/>
              <a:t>The specific implementation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895600" y="5710535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1398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Development led by Yahoo, now an Apache project</a:t>
            </a:r>
          </a:p>
          <a:p>
            <a:pPr lvl="1"/>
            <a:r>
              <a:rPr lang="en-US" dirty="0" smtClean="0"/>
              <a:t>Used in production at Yahoo, Facebook, Twitter, LinkedIn, Netflix, …</a:t>
            </a:r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de facto</a:t>
            </a:r>
            <a:r>
              <a:rPr lang="en-US" dirty="0" smtClean="0"/>
              <a:t> big data processing platform</a:t>
            </a:r>
          </a:p>
          <a:p>
            <a:pPr lvl="1"/>
            <a:r>
              <a:rPr lang="en-US" dirty="0" smtClean="0"/>
              <a:t>Large and </a:t>
            </a:r>
            <a:r>
              <a:rPr lang="en-US" dirty="0" smtClean="0"/>
              <a:t>expanding </a:t>
            </a:r>
            <a:r>
              <a:rPr lang="en-US" dirty="0" smtClean="0"/>
              <a:t>software ecosystem</a:t>
            </a:r>
          </a:p>
          <a:p>
            <a:r>
              <a:rPr lang="en-US" dirty="0"/>
              <a:t>Lots of custom research implementations</a:t>
            </a:r>
          </a:p>
          <a:p>
            <a:pPr lvl="1"/>
            <a:r>
              <a:rPr lang="en-US" dirty="0"/>
              <a:t>For GPUs, cell processors, etc.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32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3362532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get data to the workers?</a:t>
            </a:r>
          </a:p>
        </p:txBody>
      </p:sp>
      <p:pic>
        <p:nvPicPr>
          <p:cNvPr id="31747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73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Box 7"/>
          <p:cNvSpPr txBox="1">
            <a:spLocks noChangeArrowheads="1"/>
          </p:cNvSpPr>
          <p:nvPr/>
        </p:nvSpPr>
        <p:spPr bwMode="auto">
          <a:xfrm>
            <a:off x="1404938" y="3929063"/>
            <a:ext cx="18818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Compute Nodes</a:t>
            </a:r>
          </a:p>
        </p:txBody>
      </p:sp>
      <p:pic>
        <p:nvPicPr>
          <p:cNvPr id="31752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4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41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3733800" y="2362200"/>
            <a:ext cx="1371600" cy="7239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733800" y="3352800"/>
            <a:ext cx="1219200" cy="6096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148263" y="1295400"/>
            <a:ext cx="733790" cy="1828800"/>
            <a:chOff x="5105400" y="4114800"/>
            <a:chExt cx="733791" cy="1828800"/>
          </a:xfrm>
        </p:grpSpPr>
        <p:pic>
          <p:nvPicPr>
            <p:cNvPr id="3177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4495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2" name="TextBox 7"/>
            <p:cNvSpPr txBox="1">
              <a:spLocks noChangeArrowheads="1"/>
            </p:cNvSpPr>
            <p:nvPr/>
          </p:nvSpPr>
          <p:spPr bwMode="auto">
            <a:xfrm>
              <a:off x="5175326" y="4114800"/>
              <a:ext cx="66386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/>
                  <a:cs typeface="Gill Sans"/>
                </a:rPr>
                <a:t>NAS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05400" y="32004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667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09600" y="5572125"/>
            <a:ext cx="42370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What’s the problem here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545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Distributed File System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move data to workers… move workers to the data!</a:t>
            </a:r>
          </a:p>
          <a:p>
            <a:pPr lvl="1"/>
            <a:r>
              <a:rPr lang="en-US" dirty="0" smtClean="0"/>
              <a:t>Store data on the local disks of nodes in the cluster</a:t>
            </a:r>
          </a:p>
          <a:p>
            <a:pPr lvl="1"/>
            <a:r>
              <a:rPr lang="en-US" dirty="0" smtClean="0"/>
              <a:t>Start up the workers on the node that has the data local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(Perhaps) </a:t>
            </a:r>
            <a:r>
              <a:rPr lang="en-US" dirty="0" smtClean="0"/>
              <a:t>not </a:t>
            </a:r>
            <a:r>
              <a:rPr lang="en-US" dirty="0" smtClean="0"/>
              <a:t>enough RAM to hold all the data in memory</a:t>
            </a:r>
          </a:p>
          <a:p>
            <a:pPr lvl="1"/>
            <a:r>
              <a:rPr lang="en-US" dirty="0" smtClean="0"/>
              <a:t>Disk access is slow, but disk throughput is reasonable</a:t>
            </a:r>
          </a:p>
          <a:p>
            <a:r>
              <a:rPr lang="en-US" dirty="0" smtClean="0"/>
              <a:t>A distributed file system is the answer</a:t>
            </a:r>
          </a:p>
          <a:p>
            <a:pPr lvl="1"/>
            <a:r>
              <a:rPr lang="en-US" dirty="0" smtClean="0"/>
              <a:t>GFS (Google File System) for Google’s MapReduce</a:t>
            </a:r>
          </a:p>
          <a:p>
            <a:pPr lvl="1"/>
            <a:r>
              <a:rPr lang="en-US" dirty="0" smtClean="0"/>
              <a:t>HDFS (Hadoop Distributed File System) for Hadoop</a:t>
            </a:r>
          </a:p>
        </p:txBody>
      </p:sp>
    </p:spTree>
    <p:extLst>
      <p:ext uri="{BB962C8B-B14F-4D97-AF65-F5344CB8AC3E}">
        <p14:creationId xmlns:p14="http://schemas.microsoft.com/office/powerpoint/2010/main" val="3648617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Assumptions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Commodity hardware over “exotic” hardware</a:t>
            </a:r>
          </a:p>
          <a:p>
            <a:pPr lvl="1"/>
            <a:r>
              <a:rPr lang="en-GB" dirty="0" smtClean="0"/>
              <a:t>Scale “out”, not “up”</a:t>
            </a:r>
          </a:p>
          <a:p>
            <a:r>
              <a:rPr lang="en-GB" dirty="0" smtClean="0"/>
              <a:t>High component failure rates</a:t>
            </a:r>
          </a:p>
          <a:p>
            <a:pPr lvl="1"/>
            <a:r>
              <a:rPr lang="en-GB" dirty="0" smtClean="0"/>
              <a:t>Inexpensive commodity components fail all the time</a:t>
            </a:r>
          </a:p>
          <a:p>
            <a:r>
              <a:rPr lang="en-GB" dirty="0" smtClean="0"/>
              <a:t>“Modest” number of huge files</a:t>
            </a:r>
          </a:p>
          <a:p>
            <a:pPr lvl="1"/>
            <a:r>
              <a:rPr lang="en-GB" dirty="0" smtClean="0"/>
              <a:t>Multi-gigabyte files are common, if not encouraged</a:t>
            </a:r>
          </a:p>
          <a:p>
            <a:r>
              <a:rPr lang="en-GB" dirty="0" smtClean="0"/>
              <a:t>Files are write-once, mostly appended to</a:t>
            </a:r>
          </a:p>
          <a:p>
            <a:pPr lvl="1"/>
            <a:r>
              <a:rPr lang="en-GB" dirty="0" smtClean="0"/>
              <a:t>Perhaps concurrently</a:t>
            </a:r>
          </a:p>
          <a:p>
            <a:r>
              <a:rPr lang="en-GB" dirty="0" smtClean="0"/>
              <a:t>Large streaming reads over random access</a:t>
            </a:r>
          </a:p>
          <a:p>
            <a:pPr lvl="1"/>
            <a:r>
              <a:rPr lang="en-GB" dirty="0" smtClean="0"/>
              <a:t>High sustained throughput over low latency</a:t>
            </a:r>
          </a:p>
        </p:txBody>
      </p:sp>
      <p:sp>
        <p:nvSpPr>
          <p:cNvPr id="3379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 smtClean="0">
                <a:solidFill>
                  <a:schemeClr val="bg1"/>
                </a:solidFill>
              </a:rPr>
              <a:t>(Ghemawat et al., SOSP 2003)</a:t>
            </a:r>
          </a:p>
        </p:txBody>
      </p:sp>
    </p:spTree>
    <p:extLst>
      <p:ext uri="{BB962C8B-B14F-4D97-AF65-F5344CB8AC3E}">
        <p14:creationId xmlns:p14="http://schemas.microsoft.com/office/powerpoint/2010/main" val="1911906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Design Decisions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Files stored as chunks</a:t>
            </a:r>
          </a:p>
          <a:p>
            <a:pPr lvl="1"/>
            <a:r>
              <a:rPr lang="en-GB" dirty="0" smtClean="0"/>
              <a:t>Fixed size (64MB)</a:t>
            </a:r>
          </a:p>
          <a:p>
            <a:r>
              <a:rPr lang="en-GB" dirty="0" smtClean="0"/>
              <a:t>Reliability through replication</a:t>
            </a:r>
          </a:p>
          <a:p>
            <a:pPr lvl="1"/>
            <a:r>
              <a:rPr lang="en-GB" dirty="0" smtClean="0"/>
              <a:t>Each chunk replicated across 3+ </a:t>
            </a:r>
            <a:r>
              <a:rPr lang="en-GB" dirty="0" err="1" smtClean="0"/>
              <a:t>chunkservers</a:t>
            </a:r>
            <a:endParaRPr lang="en-GB" dirty="0" smtClean="0"/>
          </a:p>
          <a:p>
            <a:r>
              <a:rPr lang="en-GB" dirty="0" smtClean="0"/>
              <a:t>Single master to coordinate access, keep metadata</a:t>
            </a:r>
          </a:p>
          <a:p>
            <a:pPr lvl="1"/>
            <a:r>
              <a:rPr lang="en-GB" dirty="0" smtClean="0"/>
              <a:t>Simple centralized management</a:t>
            </a:r>
          </a:p>
          <a:p>
            <a:r>
              <a:rPr lang="en-GB" dirty="0" smtClean="0"/>
              <a:t>No data caching</a:t>
            </a:r>
          </a:p>
          <a:p>
            <a:pPr lvl="1"/>
            <a:r>
              <a:rPr lang="en-GB" dirty="0" smtClean="0"/>
              <a:t>Little benefit due to large datasets, streaming reads</a:t>
            </a:r>
          </a:p>
          <a:p>
            <a:r>
              <a:rPr lang="en-GB" dirty="0" smtClean="0"/>
              <a:t>Simplify the API</a:t>
            </a:r>
          </a:p>
          <a:p>
            <a:pPr lvl="1"/>
            <a:r>
              <a:rPr lang="en-GB" dirty="0" smtClean="0"/>
              <a:t>Push some of the issues onto the client (e.g., data layout)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9600" y="5877580"/>
            <a:ext cx="59171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4700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GFS to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Terminology differences:</a:t>
            </a:r>
          </a:p>
          <a:p>
            <a:pPr lvl="1"/>
            <a:r>
              <a:rPr lang="en-US" dirty="0" smtClean="0"/>
              <a:t>GFS master = Hadoop </a:t>
            </a:r>
            <a:r>
              <a:rPr lang="en-US" dirty="0" err="1" smtClean="0"/>
              <a:t>namenode</a:t>
            </a:r>
            <a:endParaRPr lang="en-US" dirty="0" smtClean="0"/>
          </a:p>
          <a:p>
            <a:pPr lvl="1"/>
            <a:r>
              <a:rPr lang="en-US" dirty="0" smtClean="0"/>
              <a:t>GFS </a:t>
            </a:r>
            <a:r>
              <a:rPr lang="en-US" dirty="0" err="1" smtClean="0"/>
              <a:t>chunkservers</a:t>
            </a:r>
            <a:r>
              <a:rPr lang="en-US" dirty="0" smtClean="0"/>
              <a:t> = Hadoop </a:t>
            </a:r>
            <a:r>
              <a:rPr lang="en-US" dirty="0" err="1" smtClean="0"/>
              <a:t>datanodes</a:t>
            </a:r>
            <a:endParaRPr lang="en-US" dirty="0" smtClean="0"/>
          </a:p>
          <a:p>
            <a:r>
              <a:rPr lang="en-US" dirty="0" smtClean="0"/>
              <a:t>Differences:</a:t>
            </a:r>
          </a:p>
          <a:p>
            <a:pPr lvl="1"/>
            <a:r>
              <a:rPr lang="en-US" dirty="0" smtClean="0"/>
              <a:t>Different consistency model for file appends</a:t>
            </a:r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33400" y="5877580"/>
            <a:ext cx="84282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 most part, we’ll use Hadoop terminology…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7459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133600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5146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6670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286000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667000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581400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3962400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343400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081463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542506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743200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495800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1828800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1828800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581400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581400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359025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162175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640012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625725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2385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124200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7559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2979738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4384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2865438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300288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133600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438400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6670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28956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1242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1" name="Title 1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47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Namenode</a:t>
            </a:r>
            <a:r>
              <a:rPr lang="en-GB" dirty="0" smtClean="0"/>
              <a:t> Responsibilities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Managing the file system namespace:</a:t>
            </a:r>
          </a:p>
          <a:p>
            <a:pPr lvl="1"/>
            <a:r>
              <a:rPr lang="en-GB" dirty="0" smtClean="0"/>
              <a:t>Holds file/directory structure, metadata, file-to-block mapping, access permissions, etc.</a:t>
            </a:r>
          </a:p>
          <a:p>
            <a:r>
              <a:rPr lang="en-GB" dirty="0" smtClean="0"/>
              <a:t>Coordinating file operations:</a:t>
            </a:r>
          </a:p>
          <a:p>
            <a:pPr lvl="1"/>
            <a:r>
              <a:rPr lang="en-GB" dirty="0" smtClean="0"/>
              <a:t>Directs clients to </a:t>
            </a:r>
            <a:r>
              <a:rPr lang="en-GB" dirty="0" err="1" smtClean="0"/>
              <a:t>datanodes</a:t>
            </a:r>
            <a:r>
              <a:rPr lang="en-GB" dirty="0" smtClean="0"/>
              <a:t> for reads and writes</a:t>
            </a:r>
          </a:p>
          <a:p>
            <a:pPr lvl="1"/>
            <a:r>
              <a:rPr lang="en-GB" dirty="0" smtClean="0"/>
              <a:t>No data is moved through the </a:t>
            </a:r>
            <a:r>
              <a:rPr lang="en-GB" dirty="0" err="1" smtClean="0"/>
              <a:t>namenode</a:t>
            </a:r>
            <a:endParaRPr lang="en-GB" dirty="0" smtClean="0"/>
          </a:p>
          <a:p>
            <a:r>
              <a:rPr lang="en-GB" dirty="0" smtClean="0"/>
              <a:t>Maintaining overall health:</a:t>
            </a:r>
          </a:p>
          <a:p>
            <a:pPr lvl="1"/>
            <a:r>
              <a:rPr lang="en-GB" dirty="0" smtClean="0"/>
              <a:t>Periodic communication with the </a:t>
            </a:r>
            <a:r>
              <a:rPr lang="en-GB" dirty="0" err="1" smtClean="0"/>
              <a:t>datanodes</a:t>
            </a:r>
            <a:endParaRPr lang="en-GB" dirty="0" smtClean="0"/>
          </a:p>
          <a:p>
            <a:pPr lvl="1"/>
            <a:r>
              <a:rPr lang="en-GB" dirty="0" smtClean="0"/>
              <a:t>Block re-replication and rebalancing</a:t>
            </a:r>
          </a:p>
          <a:p>
            <a:pPr lvl="1"/>
            <a:r>
              <a:rPr lang="en-GB" dirty="0" smtClean="0"/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289795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7912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0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1054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313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equoia5.1000pix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20200" cy="7376160"/>
          </a:xfrm>
          <a:prstGeom prst="rect">
            <a:avLst/>
          </a:prstGeom>
        </p:spPr>
      </p:pic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76200" y="5226784"/>
            <a:ext cx="57912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Gill Sans"/>
                <a:cs typeface="Gill Sans"/>
              </a:rPr>
              <a:t>Sequoia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16.32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PFLOPS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98,304 nodes with 1,572,864 million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cores</a:t>
            </a:r>
            <a:b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1.6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petabytes of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memory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7.9 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MWatts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total power</a:t>
            </a:r>
          </a:p>
        </p:txBody>
      </p:sp>
    </p:spTree>
    <p:extLst>
      <p:ext uri="{BB962C8B-B14F-4D97-AF65-F5344CB8AC3E}">
        <p14:creationId xmlns:p14="http://schemas.microsoft.com/office/powerpoint/2010/main" val="11671951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quoiaSystemConfig1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800"/>
            <a:ext cx="9144000" cy="573024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97975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LLNL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306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48355</TotalTime>
  <Words>3370</Words>
  <Application>Microsoft Macintosh PowerPoint</Application>
  <PresentationFormat>On-screen Show (4:3)</PresentationFormat>
  <Paragraphs>729</Paragraphs>
  <Slides>93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94" baseType="lpstr">
      <vt:lpstr>Default Design</vt:lpstr>
      <vt:lpstr>PowerPoint Presentation</vt:lpstr>
      <vt:lpstr>What is this course about?</vt:lpstr>
      <vt:lpstr>PowerPoint Presentation</vt:lpstr>
      <vt:lpstr>PowerPoint Presentation</vt:lpstr>
      <vt:lpstr>PowerPoint Presentation</vt:lpstr>
      <vt:lpstr>Big Data</vt:lpstr>
      <vt:lpstr>How much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My Expectations</vt:lpstr>
      <vt:lpstr>How will I actually learn Hadoop?</vt:lpstr>
      <vt:lpstr>This course is not for you…</vt:lpstr>
      <vt:lpstr>Details, Details…</vt:lpstr>
      <vt:lpstr>Hadoop Resources</vt:lpstr>
      <vt:lpstr>Be Prepared…</vt:lpstr>
      <vt:lpstr>“Hadoop Zen”</vt:lpstr>
      <vt:lpstr>“Hadoop Zen”</vt:lpstr>
      <vt:lpstr>PowerPoint Presentation</vt:lpstr>
      <vt:lpstr>The best thing since sliced bread?</vt:lpstr>
      <vt:lpstr>Rebranding of web 2.0</vt:lpstr>
      <vt:lpstr>PowerPoint Presentation</vt:lpstr>
      <vt:lpstr>Utility Computing</vt:lpstr>
      <vt:lpstr>Enabling Technology: Virtualization</vt:lpstr>
      <vt:lpstr>Everything as a Service</vt:lpstr>
      <vt:lpstr>Who cares?</vt:lpstr>
      <vt:lpstr>PowerPoint Presentation</vt:lpstr>
      <vt:lpstr>Divide and Conquer</vt:lpstr>
      <vt:lpstr>Parallelization Challenges</vt:lpstr>
      <vt:lpstr>Common Theme?</vt:lpstr>
      <vt:lpstr>PowerPoint Presentation</vt:lpstr>
      <vt:lpstr>Managing Multiple Workers</vt:lpstr>
      <vt:lpstr>Current Tools</vt:lpstr>
      <vt:lpstr>Where the rubber meets the road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Blocks</vt:lpstr>
      <vt:lpstr>PowerPoint Presentation</vt:lpstr>
      <vt:lpstr>PowerPoint Presentation</vt:lpstr>
      <vt:lpstr>PowerPoint Presentation</vt:lpstr>
      <vt:lpstr>Storage Hierarchy</vt:lpstr>
      <vt:lpstr>Storage Hierarchy</vt:lpstr>
      <vt:lpstr>Storage Hierarchy</vt:lpstr>
      <vt:lpstr>Anatomy of a Datacenter</vt:lpstr>
      <vt:lpstr>Anatomy of a Datacenter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datacenter is the computer</vt:lpstr>
      <vt:lpstr>“Big Ideas”</vt:lpstr>
      <vt:lpstr>Scaling “up” vs. “out”</vt:lpstr>
      <vt:lpstr>Modeling Communication Costs</vt:lpstr>
      <vt:lpstr>Cost of Parallelization</vt:lpstr>
      <vt:lpstr>Advantages of scaling “up”</vt:lpstr>
      <vt:lpstr>Moving Data Around</vt:lpstr>
      <vt:lpstr>Seeks vs. Scans</vt:lpstr>
      <vt:lpstr>Justifying the “Big Ideas”</vt:lpstr>
      <vt:lpstr>PowerPoint Presentation</vt:lpstr>
      <vt:lpstr>Typical Big Data Problem</vt:lpstr>
      <vt:lpstr>Roots in Functional Programming</vt:lpstr>
      <vt:lpstr>MapReduce</vt:lpstr>
      <vt:lpstr>PowerPoint Presentation</vt:lpstr>
      <vt:lpstr>MapReduce</vt:lpstr>
      <vt:lpstr>MapReduce “Runtime”</vt:lpstr>
      <vt:lpstr>MapReduce</vt:lpstr>
      <vt:lpstr>PowerPoint Presentation</vt:lpstr>
      <vt:lpstr>Two more details…</vt:lpstr>
      <vt:lpstr>“Hello World”: Word Count</vt:lpstr>
      <vt:lpstr>MapReduce can refer to…</vt:lpstr>
      <vt:lpstr>MapReduce Implementations</vt:lpstr>
      <vt:lpstr>PowerPoint Presentation</vt:lpstr>
      <vt:lpstr>How do we get data to the workers?</vt:lpstr>
      <vt:lpstr>Distributed File System</vt:lpstr>
      <vt:lpstr>GFS: Assumptions</vt:lpstr>
      <vt:lpstr>GFS: Design Decisions</vt:lpstr>
      <vt:lpstr>From GFS to HDFS</vt:lpstr>
      <vt:lpstr>HDFS Architecture</vt:lpstr>
      <vt:lpstr>Namenode Responsibilities</vt:lpstr>
      <vt:lpstr>Putting everything together…</vt:lpstr>
      <vt:lpstr>PowerPoint Presentation</vt:lpstr>
      <vt:lpstr>PowerPoint Presentation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8325</cp:revision>
  <dcterms:created xsi:type="dcterms:W3CDTF">2012-08-31T06:36:49Z</dcterms:created>
  <dcterms:modified xsi:type="dcterms:W3CDTF">2015-01-25T00:51:16Z</dcterms:modified>
</cp:coreProperties>
</file>